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wdp>
</file>

<file path=ppt/media/image12.png>
</file>

<file path=ppt/media/image13.wdp>
</file>

<file path=ppt/media/image14.png>
</file>

<file path=ppt/media/image15.wdp>
</file>

<file path=ppt/media/image16.png>
</file>

<file path=ppt/media/image17.wdp>
</file>

<file path=ppt/media/image18.png>
</file>

<file path=ppt/media/image19.wdp>
</file>

<file path=ppt/media/image2.jpeg>
</file>

<file path=ppt/media/image20.png>
</file>

<file path=ppt/media/image21.wdp>
</file>

<file path=ppt/media/image22.png>
</file>

<file path=ppt/media/image23.wdp>
</file>

<file path=ppt/media/image24.png>
</file>

<file path=ppt/media/image25.wdp>
</file>

<file path=ppt/media/image26.png>
</file>

<file path=ppt/media/image27.wdp>
</file>

<file path=ppt/media/image3.jpeg>
</file>

<file path=ppt/media/image4.png>
</file>

<file path=ppt/media/image5.wdp>
</file>

<file path=ppt/media/image6.png>
</file>

<file path=ppt/media/image7.wdp>
</file>

<file path=ppt/media/image8.png>
</file>

<file path=ppt/media/image9.wd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CDD747F7-030B-4BB7-A6B8-68DF910F2FA0}" type="datetime">
              <a:rPr lang="en-US" sz="1200" b="0" strike="noStrike" spc="-1">
                <a:solidFill>
                  <a:srgbClr val="8B8B8B"/>
                </a:solidFill>
                <a:latin typeface="Calibri" panose="020F0502020204030204"/>
              </a:rPr>
            </a:fld>
            <a:endParaRPr lang="en-US" sz="1200" b="0" strike="noStrike" spc="-1">
              <a:latin typeface="Times New Roman" panose="02020603050405020304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n-US" sz="2400" b="0" strike="noStrike" spc="-1">
              <a:latin typeface="Times New Roman" panose="02020603050405020304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F851AA5F-0986-4CE6-B245-ED55E732638F}" type="slidenum">
              <a:rPr lang="en-US" sz="1200" b="0" strike="noStrike" spc="-1">
                <a:solidFill>
                  <a:srgbClr val="8B8B8B"/>
                </a:solidFill>
                <a:latin typeface="Calibri" panose="020F0502020204030204"/>
              </a:rPr>
            </a:fld>
            <a:endParaRPr lang="en-US" sz="1200" b="0" strike="noStrike" spc="-1">
              <a:latin typeface="Times New Roman" panose="02020603050405020304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 panose="020F0502020204030204"/>
              </a:rPr>
              <a:t>Click to edit the title text format</a:t>
            </a:r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1800" indent="-323850">
              <a:spcBef>
                <a:spcPts val="141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 panose="020F0502020204030204"/>
              </a:rPr>
              <a:t>Click to edit the outline text format</a:t>
            </a:r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  <a:p>
            <a:pPr marL="864235" lvl="1" indent="-323850">
              <a:spcBef>
                <a:spcPts val="1135"/>
              </a:spcBef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 panose="020F0502020204030204"/>
              </a:rPr>
              <a:t>Second Outline Level</a:t>
            </a:r>
            <a:endParaRPr lang="en-US" sz="2000" b="0" strike="noStrike" spc="-1">
              <a:solidFill>
                <a:srgbClr val="000000"/>
              </a:solidFill>
              <a:latin typeface="Calibri" panose="020F0502020204030204"/>
            </a:endParaRPr>
          </a:p>
          <a:p>
            <a:pPr marL="1296035" lvl="2" indent="-288290">
              <a:spcBef>
                <a:spcPts val="850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 panose="020F0502020204030204"/>
              </a:rPr>
              <a:t>Third Outline Level</a:t>
            </a:r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  <a:p>
            <a:pPr marL="1727835" lvl="3" indent="-215900">
              <a:spcBef>
                <a:spcPts val="565"/>
              </a:spcBef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 panose="020F0502020204030204"/>
              </a:rPr>
              <a:t>Fourth Outline Level</a:t>
            </a:r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  <a:p>
            <a:pPr marL="2160270" lvl="4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 panose="020F0502020204030204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latin typeface="Calibri" panose="020F0502020204030204"/>
            </a:endParaRPr>
          </a:p>
          <a:p>
            <a:pPr marL="2592070" lvl="5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 panose="020F0502020204030204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latin typeface="Calibri" panose="020F0502020204030204"/>
            </a:endParaRPr>
          </a:p>
          <a:p>
            <a:pPr marL="3023870" lvl="6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 panose="020F0502020204030204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latin typeface="Calibri Light" panose="020F0302020204030204"/>
              </a:rPr>
              <a:t>Click to edit Master title style</a:t>
            </a:r>
            <a:endParaRPr lang="en-US" sz="60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B4E1B692-257E-4EEC-AB2B-DAE3D5EF5FC2}" type="datetime">
              <a:rPr lang="en-US" sz="1200" b="0" strike="noStrike" spc="-1">
                <a:solidFill>
                  <a:srgbClr val="8B8B8B"/>
                </a:solidFill>
                <a:latin typeface="Calibri" panose="020F0502020204030204"/>
              </a:rPr>
            </a:fld>
            <a:endParaRPr lang="en-US" sz="1200" b="0" strike="noStrike" spc="-1">
              <a:latin typeface="Times New Roman" panose="02020603050405020304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n-US" sz="2400" b="0" strike="noStrike" spc="-1">
              <a:latin typeface="Times New Roman" panose="02020603050405020304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D691C708-C9D6-4B28-B0BA-B8947BDB9768}" type="slidenum">
              <a:rPr lang="en-US" sz="1200" b="0" strike="noStrike" spc="-1">
                <a:solidFill>
                  <a:srgbClr val="8B8B8B"/>
                </a:solidFill>
                <a:latin typeface="Calibri" panose="020F0502020204030204"/>
              </a:rPr>
            </a:fld>
            <a:endParaRPr lang="en-US" sz="1200" b="0" strike="noStrike" spc="-1">
              <a:latin typeface="Times New Roman" panose="02020603050405020304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1800" indent="-323850">
              <a:spcBef>
                <a:spcPts val="141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 panose="020F0502020204030204"/>
              </a:rPr>
              <a:t>Click to edit the outline text format</a:t>
            </a:r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  <a:p>
            <a:pPr marL="864235" lvl="1" indent="-323850">
              <a:spcBef>
                <a:spcPts val="1135"/>
              </a:spcBef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 panose="020F0502020204030204"/>
              </a:rPr>
              <a:t>Second Outline Level</a:t>
            </a:r>
            <a:endParaRPr lang="en-US" sz="2000" b="0" strike="noStrike" spc="-1">
              <a:solidFill>
                <a:srgbClr val="000000"/>
              </a:solidFill>
              <a:latin typeface="Calibri" panose="020F0502020204030204"/>
            </a:endParaRPr>
          </a:p>
          <a:p>
            <a:pPr marL="1296035" lvl="2" indent="-288290">
              <a:spcBef>
                <a:spcPts val="850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 panose="020F0502020204030204"/>
              </a:rPr>
              <a:t>Third Outline Level</a:t>
            </a:r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  <a:p>
            <a:pPr marL="1727835" lvl="3" indent="-215900">
              <a:spcBef>
                <a:spcPts val="565"/>
              </a:spcBef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 panose="020F0502020204030204"/>
              </a:rPr>
              <a:t>Fourth Outline Level</a:t>
            </a:r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  <a:p>
            <a:pPr marL="2160270" lvl="4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 panose="020F0502020204030204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latin typeface="Calibri" panose="020F0502020204030204"/>
            </a:endParaRPr>
          </a:p>
          <a:p>
            <a:pPr marL="2592070" lvl="5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 panose="020F0502020204030204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latin typeface="Calibri" panose="020F0502020204030204"/>
            </a:endParaRPr>
          </a:p>
          <a:p>
            <a:pPr marL="3023870" lvl="6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 panose="020F0502020204030204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 panose="020F0302020204030204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 panose="020B0604020202020204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 panose="020F0502020204030204"/>
              </a:rPr>
              <a:t>Click to edit Master text styles</a:t>
            </a:r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  <a:p>
            <a:pPr marL="685800" lvl="1" indent="-227965">
              <a:lnSpc>
                <a:spcPct val="90000"/>
              </a:lnSpc>
              <a:spcBef>
                <a:spcPts val="500"/>
              </a:spcBef>
              <a:buClr>
                <a:srgbClr val="000000"/>
              </a:buClr>
              <a:buFont typeface="Arial" panose="020B0604020202020204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 panose="020F0502020204030204"/>
              </a:rPr>
              <a:t>Second level</a:t>
            </a:r>
            <a:endParaRPr lang="en-US" sz="2400" b="0" strike="noStrike" spc="-1">
              <a:solidFill>
                <a:srgbClr val="000000"/>
              </a:solidFill>
              <a:latin typeface="Calibri" panose="020F0502020204030204"/>
            </a:endParaRPr>
          </a:p>
          <a:p>
            <a:pPr marL="1143000" lvl="2" indent="-227965">
              <a:lnSpc>
                <a:spcPct val="90000"/>
              </a:lnSpc>
              <a:spcBef>
                <a:spcPts val="500"/>
              </a:spcBef>
              <a:buClr>
                <a:srgbClr val="000000"/>
              </a:buClr>
              <a:buFont typeface="Arial" panose="020B0604020202020204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Calibri" panose="020F0502020204030204"/>
              </a:rPr>
              <a:t>Third level</a:t>
            </a:r>
            <a:endParaRPr lang="en-US" sz="2000" b="0" strike="noStrike" spc="-1">
              <a:solidFill>
                <a:srgbClr val="000000"/>
              </a:solidFill>
              <a:latin typeface="Calibri" panose="020F0502020204030204"/>
            </a:endParaRPr>
          </a:p>
          <a:p>
            <a:pPr marL="1600200" lvl="3" indent="-227965">
              <a:lnSpc>
                <a:spcPct val="90000"/>
              </a:lnSpc>
              <a:spcBef>
                <a:spcPts val="500"/>
              </a:spcBef>
              <a:buClr>
                <a:srgbClr val="000000"/>
              </a:buClr>
              <a:buFont typeface="Arial" panose="020B0604020202020204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 panose="020F0502020204030204"/>
              </a:rPr>
              <a:t>Fourth level</a:t>
            </a:r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  <a:p>
            <a:pPr marL="2057400" lvl="4" indent="-227965">
              <a:lnSpc>
                <a:spcPct val="90000"/>
              </a:lnSpc>
              <a:spcBef>
                <a:spcPts val="500"/>
              </a:spcBef>
              <a:buClr>
                <a:srgbClr val="000000"/>
              </a:buClr>
              <a:buFont typeface="Arial" panose="020B0604020202020204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 panose="020F0502020204030204"/>
              </a:rPr>
              <a:t>Fifth level</a:t>
            </a:r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CC1EEC46-C963-424F-BA02-5C37E85EDAA1}" type="datetime">
              <a:rPr lang="en-US" sz="1200" b="0" strike="noStrike" spc="-1">
                <a:solidFill>
                  <a:srgbClr val="8B8B8B"/>
                </a:solidFill>
                <a:latin typeface="Calibri" panose="020F0502020204030204"/>
              </a:rPr>
            </a:fld>
            <a:endParaRPr lang="en-US" sz="1200" b="0" strike="noStrike" spc="-1">
              <a:latin typeface="Times New Roman" panose="02020603050405020304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n-US" sz="2400" b="0" strike="noStrike" spc="-1">
              <a:latin typeface="Times New Roman" panose="02020603050405020304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82AC68C9-8416-4DB2-B87D-6071ED29C7B4}" type="slidenum">
              <a:rPr lang="en-US" sz="1200" b="0" strike="noStrike" spc="-1">
                <a:solidFill>
                  <a:srgbClr val="8B8B8B"/>
                </a:solidFill>
                <a:latin typeface="Calibri" panose="020F0502020204030204"/>
              </a:rPr>
            </a:fld>
            <a:endParaRPr lang="en-US" sz="1200" b="0" strike="noStrike" spc="-1">
              <a:latin typeface="Times New Roman" panose="020206030504050203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microsoft.com/office/2007/relationships/hdphoto" Target="../media/image11.wdp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microsoft.com/office/2007/relationships/hdphoto" Target="../media/image13.wdp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microsoft.com/office/2007/relationships/hdphoto" Target="../media/image15.wdp"/><Relationship Id="rId1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microsoft.com/office/2007/relationships/hdphoto" Target="../media/image17.wdp"/><Relationship Id="rId1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microsoft.com/office/2007/relationships/hdphoto" Target="../media/image19.wdp"/><Relationship Id="rId1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microsoft.com/office/2007/relationships/hdphoto" Target="../media/image21.wdp"/><Relationship Id="rId1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microsoft.com/office/2007/relationships/hdphoto" Target="../media/image23.wdp"/><Relationship Id="rId1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microsoft.com/office/2007/relationships/hdphoto" Target="../media/image25.wdp"/><Relationship Id="rId1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microsoft.com/office/2007/relationships/hdphoto" Target="../media/image27.wdp"/><Relationship Id="rId1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microsoft.com/office/2007/relationships/hdphoto" Target="../media/image7.wdp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microsoft.com/office/2007/relationships/hdphoto" Target="../media/image9.wdp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5E0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1986120" y="4344840"/>
            <a:ext cx="7720560" cy="144756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400" b="1" strike="noStrike" spc="-1">
                <a:solidFill>
                  <a:srgbClr val="ED7D31"/>
                </a:solidFill>
                <a:latin typeface="Times New Roman" panose="02020603050405020304"/>
              </a:rPr>
              <a:t>Instructor info:</a:t>
            </a:r>
            <a:endParaRPr lang="en-US" sz="2400" b="0" strike="noStrike" spc="-1">
              <a:latin typeface="Arial" panose="020B0604020202020204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strike="noStrike" spc="-1">
                <a:solidFill>
                  <a:srgbClr val="0070C0"/>
                </a:solidFill>
                <a:latin typeface="Times New Roman" panose="02020603050405020304"/>
              </a:rPr>
              <a:t>Name</a:t>
            </a:r>
            <a:r>
              <a:rPr lang="en-GB" sz="2000" b="1" strike="noStrike" spc="-1">
                <a:solidFill>
                  <a:srgbClr val="2C3036"/>
                </a:solidFill>
                <a:latin typeface="Times New Roman" panose="02020603050405020304"/>
              </a:rPr>
              <a:t>: </a:t>
            </a:r>
            <a:endParaRPr lang="en-US" sz="2000" b="0" strike="noStrike" spc="-1">
              <a:latin typeface="Arial" panose="020B0604020202020204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strike="noStrike" spc="-1">
                <a:solidFill>
                  <a:srgbClr val="0070C0"/>
                </a:solidFill>
                <a:latin typeface="Times New Roman" panose="02020603050405020304"/>
              </a:rPr>
              <a:t>Email</a:t>
            </a:r>
            <a:r>
              <a:rPr lang="en-GB" sz="2000" b="1" strike="noStrike" spc="-1">
                <a:solidFill>
                  <a:srgbClr val="2C3036"/>
                </a:solidFill>
                <a:latin typeface="Times New Roman" panose="02020603050405020304"/>
              </a:rPr>
              <a:t>: </a:t>
            </a:r>
            <a:endParaRPr lang="en-US" sz="20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  <a:spcBef>
                <a:spcPts val="6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20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  <a:spcBef>
                <a:spcPts val="60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2000" b="0" strike="noStrike" spc="-1">
              <a:latin typeface="Arial" panose="020B0604020202020204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2531880" y="2297160"/>
            <a:ext cx="6629040" cy="82836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400" b="1" strike="noStrike" spc="-1">
                <a:solidFill>
                  <a:srgbClr val="414752"/>
                </a:solidFill>
                <a:latin typeface="Century Schoolbook"/>
              </a:rPr>
              <a:t>LAB  1</a:t>
            </a:r>
            <a:endParaRPr lang="en-US" sz="4400" b="0" strike="noStrike" spc="-1">
              <a:latin typeface="Arial" panose="020B0604020202020204"/>
            </a:endParaRPr>
          </a:p>
          <a:p>
            <a:pPr algn="ct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800" b="1" strike="noStrike" spc="-1">
                <a:solidFill>
                  <a:srgbClr val="414752"/>
                </a:solidFill>
                <a:latin typeface="Century Schoolbook"/>
              </a:rPr>
              <a:t> Installation of Linux (Ubuntu)</a:t>
            </a:r>
            <a:endParaRPr lang="en-US" sz="28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7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pic>
        <p:nvPicPr>
          <p:cNvPr id="148" name="Picture 2" descr="Installing Ubuntu on VMWare Player.&#10;â&#10;&#10;Select Downloaded 'iso' file for Ubuntu. &amp; click âNextâ&#10;&#10; 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50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pic>
        <p:nvPicPr>
          <p:cNvPr id="151" name="Picture 2" descr="Installing Ubuntu on VMWare Player.&#10;â&#10;&#10;Fill in the required information &amp; continue the&#10;installation.&#10;&#10; 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pic>
        <p:nvPicPr>
          <p:cNvPr id="154" name="Picture 2" descr="Installing Ubuntu on VMWare Player.&#10;â&#10;&#10;Select the directory where virtual machine files to be&#10;saved. Make sure you have su...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080" y="330120"/>
            <a:ext cx="10515240" cy="5846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56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pic>
        <p:nvPicPr>
          <p:cNvPr id="157" name="Picture 2" descr="Installing Ubuntu on VMWare Player.&#10;â&#10;&#10;Select amount of disk space for Ubuntu installation.&#10;&#10; 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59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pic>
        <p:nvPicPr>
          <p:cNvPr id="160" name="Picture 2" descr="Installing Ubuntu on VMWare Player.&#10;â&#10;&#10;Click âCustomize Hardware...â to view virtual machine&#10;configuration.&#10;&#10; 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62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pic>
        <p:nvPicPr>
          <p:cNvPr id="163" name="Picture 2" descr="Installing Ubuntu on VMWare Player.&#10;â&#10;&#10;We can now set amount of RAM, no of processors,&#10;network adapter, CD/DVD drives etc....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pic>
        <p:nvPicPr>
          <p:cNvPr id="166" name="Picture 2" descr="Installing Ubuntu on VMWare Player.&#10;â&#10;&#10;Once we click finish âUbuntuâ installation starts.&#10;&#10;â&#10;&#10;If you want to try Ubuntu Li...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68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pic>
        <p:nvPicPr>
          <p:cNvPr id="169" name="Picture 2" descr="Installing Ubuntu on VMWare Player.&#10;â&#10;&#10;Once installation is complete virtual machine will reboot&#10;&amp; ubuntu linux starts, wi...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71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pic>
        <p:nvPicPr>
          <p:cNvPr id="172" name="Picture 2" descr="Installing Ubuntu on VMWare Player.&#10;â&#10;&#10;Now you can enjoy your Ubuntu environment.&#10;&#10; 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A8A8A8"/>
            </a:gs>
            <a:gs pos="100000">
              <a:srgbClr val="C9C9C9"/>
            </a:gs>
          </a:gsLst>
          <a:lin ang="162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Shape 1"/>
          <p:cNvSpPr txBox="1"/>
          <p:nvPr/>
        </p:nvSpPr>
        <p:spPr>
          <a:xfrm>
            <a:off x="1034640" y="632880"/>
            <a:ext cx="9143640" cy="1414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6000" b="0" strike="noStrike" spc="-1">
                <a:solidFill>
                  <a:srgbClr val="FFFFFF"/>
                </a:solidFill>
                <a:latin typeface="Calibri Light" panose="020F0302020204030204"/>
              </a:rPr>
              <a:t>Compilers Installation</a:t>
            </a:r>
            <a:endParaRPr lang="en-US" sz="60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74" name="TextShape 2"/>
          <p:cNvSpPr txBox="1"/>
          <p:nvPr/>
        </p:nvSpPr>
        <p:spPr>
          <a:xfrm>
            <a:off x="1523880" y="2047680"/>
            <a:ext cx="9143640" cy="32097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Calibri" panose="020F0502020204030204"/>
              </a:rPr>
              <a:t>Following compilers are used for C and C++ language:</a:t>
            </a:r>
            <a:endParaRPr lang="en-US" sz="2400" b="0" strike="noStrike" spc="-1">
              <a:latin typeface="Arial" panose="020B0604020202020204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Clr>
                <a:srgbClr val="FFFFFF"/>
              </a:buClr>
              <a:buFont typeface="Arial" panose="020B0604020202020204"/>
              <a:buChar char="•"/>
            </a:pPr>
            <a:r>
              <a:rPr lang="en-US" sz="2000" b="0" strike="noStrike" spc="-1">
                <a:solidFill>
                  <a:srgbClr val="FFFFFF"/>
                </a:solidFill>
                <a:latin typeface="Calibri" panose="020F0502020204030204"/>
              </a:rPr>
              <a:t>For C language: gcc</a:t>
            </a:r>
            <a:endParaRPr lang="en-US" sz="2000" b="0" strike="noStrike" spc="-1">
              <a:latin typeface="Arial" panose="020B0604020202020204"/>
            </a:endParaRPr>
          </a:p>
          <a:p>
            <a:pPr marL="1257300" lvl="2" indent="-342900">
              <a:lnSpc>
                <a:spcPct val="90000"/>
              </a:lnSpc>
              <a:spcBef>
                <a:spcPts val="500"/>
              </a:spcBef>
              <a:buClr>
                <a:srgbClr val="FFFFFF"/>
              </a:buClr>
              <a:buFont typeface="Arial" panose="020B0604020202020204"/>
              <a:buChar char="•"/>
            </a:pPr>
            <a:r>
              <a:rPr lang="en-US" sz="1800" b="0" strike="noStrike" spc="-1">
                <a:solidFill>
                  <a:srgbClr val="FFFFFF"/>
                </a:solidFill>
                <a:latin typeface="Calibri" panose="020F0502020204030204"/>
              </a:rPr>
              <a:t>Command: sudo apt-get install gcc</a:t>
            </a:r>
            <a:endParaRPr lang="en-US" sz="1800" b="0" strike="noStrike" spc="-1">
              <a:latin typeface="Arial" panose="020B0604020202020204"/>
            </a:endParaRPr>
          </a:p>
          <a:p>
            <a:pPr marL="800100" lvl="1" indent="-342900">
              <a:lnSpc>
                <a:spcPct val="90000"/>
              </a:lnSpc>
              <a:spcBef>
                <a:spcPts val="500"/>
              </a:spcBef>
              <a:buClr>
                <a:srgbClr val="FFFFFF"/>
              </a:buClr>
              <a:buFont typeface="Arial" panose="020B0604020202020204"/>
              <a:buChar char="•"/>
            </a:pPr>
            <a:r>
              <a:rPr lang="en-US" sz="2000" b="0" strike="noStrike" spc="-1">
                <a:solidFill>
                  <a:srgbClr val="FFFFFF"/>
                </a:solidFill>
                <a:latin typeface="Calibri" panose="020F0502020204030204"/>
              </a:rPr>
              <a:t>For C++ Language: g++</a:t>
            </a:r>
            <a:endParaRPr lang="en-US" sz="2000" b="0" strike="noStrike" spc="-1">
              <a:latin typeface="Arial" panose="020B0604020202020204"/>
            </a:endParaRPr>
          </a:p>
          <a:p>
            <a:pPr marL="1257300" lvl="2" indent="-342900">
              <a:lnSpc>
                <a:spcPct val="90000"/>
              </a:lnSpc>
              <a:spcBef>
                <a:spcPts val="500"/>
              </a:spcBef>
              <a:buClr>
                <a:srgbClr val="FFFFFF"/>
              </a:buClr>
              <a:buFont typeface="Arial" panose="020B0604020202020204"/>
              <a:buChar char="•"/>
            </a:pPr>
            <a:r>
              <a:rPr lang="en-US" sz="1800" b="0" strike="noStrike" spc="-1">
                <a:solidFill>
                  <a:srgbClr val="FFFFFF"/>
                </a:solidFill>
                <a:latin typeface="Calibri" panose="020F0502020204030204"/>
              </a:rPr>
              <a:t>Command: sudo apt-get install g++ </a:t>
            </a:r>
            <a:endParaRPr lang="en-US" sz="1800" b="0" strike="noStrike" spc="-1">
              <a:latin typeface="Arial" panose="020B0604020202020204"/>
            </a:endParaRPr>
          </a:p>
          <a:p>
            <a:pPr algn="ctr">
              <a:lnSpc>
                <a:spcPct val="90000"/>
              </a:lnSpc>
              <a:spcBef>
                <a:spcPts val="1000"/>
              </a:spcBef>
              <a:tabLst>
                <a:tab pos="0" algn="l"/>
              </a:tabLst>
            </a:pPr>
            <a:endParaRPr lang="en-US" sz="18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A8A8A8"/>
            </a:gs>
            <a:gs pos="100000">
              <a:srgbClr val="C9C9C9"/>
            </a:gs>
          </a:gsLst>
          <a:lin ang="162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6000" b="0" strike="noStrike" spc="-1">
                <a:solidFill>
                  <a:srgbClr val="FFFFFF"/>
                </a:solidFill>
                <a:latin typeface="Calibri Light" panose="020F0302020204030204"/>
              </a:rPr>
              <a:t>Linux (Ubuntu) Installation</a:t>
            </a:r>
            <a:endParaRPr lang="en-US" sz="60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A8A8A8"/>
            </a:gs>
            <a:gs pos="100000">
              <a:srgbClr val="C9C9C9"/>
            </a:gs>
          </a:gsLst>
          <a:lin ang="162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Shape 1"/>
          <p:cNvSpPr txBox="1"/>
          <p:nvPr/>
        </p:nvSpPr>
        <p:spPr>
          <a:xfrm>
            <a:off x="1034640" y="632880"/>
            <a:ext cx="9143640" cy="1414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 fontScale="74000"/>
          </a:bodyPr>
          <a:lstStyle/>
          <a:p>
            <a:pPr algn="ctr">
              <a:lnSpc>
                <a:spcPct val="90000"/>
              </a:lnSpc>
            </a:pPr>
            <a:r>
              <a:rPr lang="en-US" sz="6000" b="0" strike="noStrike" spc="-1">
                <a:solidFill>
                  <a:srgbClr val="FFFFFF"/>
                </a:solidFill>
                <a:latin typeface="Calibri Light" panose="020F0302020204030204"/>
              </a:rPr>
              <a:t>Test g++ Compiler Installation</a:t>
            </a:r>
            <a:endParaRPr lang="en-US" sz="60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76" name="TextShape 2"/>
          <p:cNvSpPr txBox="1"/>
          <p:nvPr/>
        </p:nvSpPr>
        <p:spPr>
          <a:xfrm>
            <a:off x="1523880" y="2047680"/>
            <a:ext cx="9143640" cy="32097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Calibri" panose="020F0502020204030204"/>
              </a:rPr>
              <a:t>Create file by right click and name it as “test.cpp”</a:t>
            </a:r>
            <a:endParaRPr lang="en-US" sz="2400" b="0" strike="noStrike" spc="-1">
              <a:latin typeface="Arial" panose="020B0604020202020204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Calibri" panose="020F0502020204030204"/>
              </a:rPr>
              <a:t>Add this code into file and save: </a:t>
            </a:r>
            <a:endParaRPr lang="en-US" sz="2400" b="0" strike="noStrike" spc="-1">
              <a:latin typeface="Arial" panose="020B0604020202020204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Calibri" panose="020F0502020204030204"/>
              </a:rPr>
              <a:t>Compile this code using following steps:</a:t>
            </a:r>
            <a:endParaRPr lang="en-US" sz="2400" b="0" strike="noStrike" spc="-1">
              <a:latin typeface="Arial" panose="020B0604020202020204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Calibri" panose="020F0502020204030204"/>
              </a:rPr>
              <a:t>To compile: g++ -o obj test.cpp </a:t>
            </a:r>
            <a:endParaRPr lang="en-US" sz="2400" b="0" strike="noStrike" spc="-1">
              <a:latin typeface="Arial" panose="020B0604020202020204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Calibri" panose="020F0502020204030204"/>
              </a:rPr>
              <a:t>To run: ./obj</a:t>
            </a:r>
            <a:endParaRPr lang="en-US" sz="2400" b="0" strike="noStrike" spc="-1">
              <a:latin typeface="Arial" panose="020B0604020202020204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Calibri" panose="020F0502020204030204"/>
              </a:rPr>
              <a:t>Done, Check the output on command prompt </a:t>
            </a:r>
            <a:endParaRPr lang="en-US" sz="2400" b="0" strike="noStrike" spc="-1">
              <a:latin typeface="Arial" panose="020B0604020202020204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 sz="2400" b="0" strike="noStrike" spc="-1">
              <a:latin typeface="Arial" panose="020B0604020202020204"/>
            </a:endParaRPr>
          </a:p>
          <a:p>
            <a:pPr algn="ctr">
              <a:lnSpc>
                <a:spcPct val="90000"/>
              </a:lnSpc>
              <a:spcBef>
                <a:spcPts val="1000"/>
              </a:spcBef>
              <a:tabLst>
                <a:tab pos="0" algn="l"/>
              </a:tabLst>
            </a:pPr>
            <a:endParaRPr lang="en-US" sz="2400" b="0" strike="noStrike" spc="-1">
              <a:latin typeface="Arial" panose="020B0604020202020204"/>
            </a:endParaRPr>
          </a:p>
        </p:txBody>
      </p:sp>
      <p:sp>
        <p:nvSpPr>
          <p:cNvPr id="177" name="CustomShape 3"/>
          <p:cNvSpPr/>
          <p:nvPr/>
        </p:nvSpPr>
        <p:spPr>
          <a:xfrm>
            <a:off x="7083360" y="2262960"/>
            <a:ext cx="5691600" cy="310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 panose="020F0502020204030204"/>
              </a:rPr>
              <a:t>#include&lt;iostream&gt; </a:t>
            </a:r>
            <a:endParaRPr lang="en-US" sz="18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 panose="020F0502020204030204"/>
              </a:rPr>
              <a:t>using namespace std;</a:t>
            </a:r>
            <a:endParaRPr lang="en-US" sz="18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 panose="020F0502020204030204"/>
              </a:rPr>
              <a:t>int main()</a:t>
            </a:r>
            <a:endParaRPr lang="en-US" sz="18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 panose="020F0502020204030204"/>
              </a:rPr>
              <a:t>{</a:t>
            </a:r>
            <a:endParaRPr lang="en-US" sz="18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 panose="020F0502020204030204"/>
              </a:rPr>
              <a:t>cout&lt;&lt; “Testing G++ Compiler!!!!!!!”;</a:t>
            </a:r>
            <a:endParaRPr lang="en-US" sz="18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 panose="020F0502020204030204"/>
              </a:rPr>
              <a:t>cout&lt;&lt; “Yes, G++ Compiler working Perfectly!!!!!!!”;</a:t>
            </a:r>
            <a:endParaRPr lang="en-US" sz="18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 panose="020F0502020204030204"/>
              </a:rPr>
              <a:t>return 0;</a:t>
            </a:r>
            <a:endParaRPr lang="en-US" sz="18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 panose="020F0502020204030204"/>
              </a:rPr>
              <a:t>}</a:t>
            </a:r>
            <a:endParaRPr lang="en-US" sz="18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A8A8A8"/>
            </a:gs>
            <a:gs pos="100000">
              <a:srgbClr val="C9C9C9"/>
            </a:gs>
          </a:gsLst>
          <a:lin ang="162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extShape 1"/>
          <p:cNvSpPr txBox="1"/>
          <p:nvPr/>
        </p:nvSpPr>
        <p:spPr>
          <a:xfrm>
            <a:off x="1008000" y="381240"/>
            <a:ext cx="9143640" cy="1414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 fontScale="74000"/>
          </a:bodyPr>
          <a:lstStyle/>
          <a:p>
            <a:pPr algn="ctr">
              <a:lnSpc>
                <a:spcPct val="90000"/>
              </a:lnSpc>
            </a:pPr>
            <a:r>
              <a:rPr lang="en-US" sz="6000" b="0" strike="noStrike" spc="-1">
                <a:solidFill>
                  <a:srgbClr val="FFFFFF"/>
                </a:solidFill>
                <a:latin typeface="Calibri Light" panose="020F0302020204030204"/>
              </a:rPr>
              <a:t>Test gcc Compiler Installation</a:t>
            </a:r>
            <a:endParaRPr lang="en-US" sz="60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79" name="TextShape 2"/>
          <p:cNvSpPr txBox="1"/>
          <p:nvPr/>
        </p:nvSpPr>
        <p:spPr>
          <a:xfrm>
            <a:off x="1523880" y="2047680"/>
            <a:ext cx="9143640" cy="32097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Calibri" panose="020F0502020204030204"/>
              </a:rPr>
              <a:t>Create file by right click and name it as “test.c”</a:t>
            </a:r>
            <a:endParaRPr lang="en-US" sz="2400" b="0" strike="noStrike" spc="-1">
              <a:latin typeface="Arial" panose="020B0604020202020204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Calibri" panose="020F0502020204030204"/>
              </a:rPr>
              <a:t>Add this code into file and save: </a:t>
            </a:r>
            <a:endParaRPr lang="en-US" sz="2400" b="0" strike="noStrike" spc="-1">
              <a:latin typeface="Arial" panose="020B0604020202020204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Calibri" panose="020F0502020204030204"/>
              </a:rPr>
              <a:t>Compile this code using following steps:</a:t>
            </a:r>
            <a:endParaRPr lang="en-US" sz="2400" b="0" strike="noStrike" spc="-1">
              <a:latin typeface="Arial" panose="020B0604020202020204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Calibri" panose="020F0502020204030204"/>
              </a:rPr>
              <a:t>To compile: gcc -o obj test.c </a:t>
            </a:r>
            <a:endParaRPr lang="en-US" sz="2400" b="0" strike="noStrike" spc="-1">
              <a:latin typeface="Arial" panose="020B0604020202020204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Calibri" panose="020F0502020204030204"/>
              </a:rPr>
              <a:t>To run: ./obj</a:t>
            </a:r>
            <a:endParaRPr lang="en-US" sz="2400" b="0" strike="noStrike" spc="-1">
              <a:latin typeface="Arial" panose="020B0604020202020204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tabLst>
                <a:tab pos="0" algn="l"/>
              </a:tabLst>
            </a:pPr>
            <a:endParaRPr lang="en-US" sz="2400" b="0" strike="noStrike" spc="-1">
              <a:latin typeface="Arial" panose="020B0604020202020204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/>
              <a:buChar char="•"/>
              <a:tabLst>
                <a:tab pos="0" algn="l"/>
              </a:tabLst>
            </a:pPr>
            <a:r>
              <a:rPr lang="en-US" sz="2400" b="0" strike="noStrike" spc="-1">
                <a:solidFill>
                  <a:srgbClr val="FFFFFF"/>
                </a:solidFill>
                <a:latin typeface="Calibri" panose="020F0502020204030204"/>
              </a:rPr>
              <a:t>Done, Check the output on command prompt </a:t>
            </a:r>
            <a:endParaRPr lang="en-US" sz="2400" b="0" strike="noStrike" spc="-1">
              <a:latin typeface="Arial" panose="020B0604020202020204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tabLst>
                <a:tab pos="0" algn="l"/>
              </a:tabLst>
            </a:pPr>
            <a:endParaRPr lang="en-US" sz="2400" b="0" strike="noStrike" spc="-1">
              <a:latin typeface="Arial" panose="020B0604020202020204"/>
            </a:endParaRPr>
          </a:p>
          <a:p>
            <a:pPr algn="ctr">
              <a:lnSpc>
                <a:spcPct val="90000"/>
              </a:lnSpc>
              <a:spcBef>
                <a:spcPts val="1000"/>
              </a:spcBef>
              <a:tabLst>
                <a:tab pos="0" algn="l"/>
              </a:tabLst>
            </a:pPr>
            <a:endParaRPr lang="en-US" sz="2400" b="0" strike="noStrike" spc="-1">
              <a:latin typeface="Arial" panose="020B0604020202020204"/>
            </a:endParaRPr>
          </a:p>
        </p:txBody>
      </p:sp>
      <p:sp>
        <p:nvSpPr>
          <p:cNvPr id="180" name="CustomShape 3"/>
          <p:cNvSpPr/>
          <p:nvPr/>
        </p:nvSpPr>
        <p:spPr>
          <a:xfrm>
            <a:off x="6904440" y="2437200"/>
            <a:ext cx="5287320" cy="2654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21420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000" b="0" strike="noStrike" spc="-1">
                <a:solidFill>
                  <a:srgbClr val="2B2B2B"/>
                </a:solidFill>
                <a:latin typeface="Times New Roman" panose="02020603050405020304"/>
                <a:ea typeface="Tahoma" panose="020B0604030504040204"/>
              </a:rPr>
              <a:t>#include&lt;stdio.h&gt;</a:t>
            </a:r>
            <a:endParaRPr lang="en-US" sz="20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000" b="0" strike="noStrike" spc="-1">
                <a:solidFill>
                  <a:srgbClr val="2B2B2B"/>
                </a:solidFill>
                <a:latin typeface="Times New Roman" panose="02020603050405020304"/>
                <a:ea typeface="Tahoma" panose="020B0604030504040204"/>
              </a:rPr>
              <a:t> </a:t>
            </a:r>
            <a:endParaRPr lang="en-US" sz="20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000" b="0" strike="noStrike" spc="-1">
                <a:solidFill>
                  <a:srgbClr val="2B2B2B"/>
                </a:solidFill>
                <a:latin typeface="Times New Roman" panose="02020603050405020304"/>
                <a:ea typeface="Tahoma" panose="020B0604030504040204"/>
              </a:rPr>
              <a:t>void main() {</a:t>
            </a:r>
            <a:endParaRPr lang="en-US" sz="20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20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000" b="0" strike="noStrike" spc="-1">
                <a:solidFill>
                  <a:srgbClr val="2B2B2B"/>
                </a:solidFill>
                <a:latin typeface="Times New Roman" panose="02020603050405020304"/>
                <a:ea typeface="Tahoma" panose="020B0604030504040204"/>
              </a:rPr>
              <a:t> printf("Hello! This is my first C program with Ubuntu 11.10\n"); </a:t>
            </a:r>
            <a:endParaRPr lang="en-US" sz="20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000" b="0" strike="noStrike" spc="-1">
                <a:solidFill>
                  <a:srgbClr val="2B2B2B"/>
                </a:solidFill>
                <a:latin typeface="Times New Roman" panose="02020603050405020304"/>
                <a:ea typeface="Tahoma" panose="020B0604030504040204"/>
              </a:rPr>
              <a:t>/* Do something more if you want */ </a:t>
            </a:r>
            <a:endParaRPr lang="en-US" sz="20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000" b="0" strike="noStrike" spc="-1">
                <a:solidFill>
                  <a:srgbClr val="2B2B2B"/>
                </a:solidFill>
                <a:latin typeface="Times New Roman" panose="02020603050405020304"/>
                <a:ea typeface="Tahoma" panose="020B0604030504040204"/>
              </a:rPr>
              <a:t>}</a:t>
            </a:r>
            <a:r>
              <a:rPr lang="en-US" sz="2000" b="0" strike="noStrike" spc="-1">
                <a:solidFill>
                  <a:srgbClr val="000000"/>
                </a:solidFill>
                <a:latin typeface="Times New Roman" panose="02020603050405020304"/>
                <a:ea typeface="Tahoma" panose="020B0604030504040204"/>
              </a:rPr>
              <a:t> </a:t>
            </a:r>
            <a:endParaRPr lang="en-US" sz="20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pic>
        <p:nvPicPr>
          <p:cNvPr id="128" name="Picture 2" descr="Installing Ubuntu with VMWare Player&#10;&#10;â&#10;&#10;The Steps involved are :&#10;&#10;ï¬&#10;&#10;Download &amp; install VMWare Player.&#10;&#10;ï¬&#10;&#10;Download Ubunt..."/>
          <p:cNvPicPr/>
          <p:nvPr/>
        </p:nvPicPr>
        <p:blipFill>
          <a:blip r:embed="rId1"/>
          <a:stretch>
            <a:fillRect/>
          </a:stretch>
        </p:blipFill>
        <p:spPr>
          <a:xfrm>
            <a:off x="838080" y="365040"/>
            <a:ext cx="10515240" cy="5810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pic>
        <p:nvPicPr>
          <p:cNvPr id="131" name="Picture 2" descr="What is virtualization?&#10;&#10;â&#10;&#10;What is VMWare Player?&#10;â¢&#10;&#10;â&#10;&#10;VMware Player is a virtualization software&#10;package supplied free ..."/>
          <p:cNvPicPr/>
          <p:nvPr/>
        </p:nvPicPr>
        <p:blipFill>
          <a:blip r:embed="rId1"/>
          <a:stretch>
            <a:fillRect/>
          </a:stretch>
        </p:blipFill>
        <p:spPr>
          <a:xfrm>
            <a:off x="838080" y="338400"/>
            <a:ext cx="10515240" cy="5868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A8A8A8"/>
            </a:gs>
            <a:gs pos="100000">
              <a:srgbClr val="C9C9C9"/>
            </a:gs>
          </a:gsLst>
          <a:lin ang="162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1034640" y="632880"/>
            <a:ext cx="9143640" cy="1414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6000" b="0" strike="noStrike" spc="-1">
                <a:solidFill>
                  <a:srgbClr val="FFFFFF"/>
                </a:solidFill>
                <a:latin typeface="Calibri Light" panose="020F0302020204030204"/>
              </a:rPr>
              <a:t>Linux (Ubuntu) Installation</a:t>
            </a:r>
            <a:endParaRPr lang="en-US" sz="60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1523880" y="2047680"/>
            <a:ext cx="9143640" cy="32097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Calibri" panose="020F0502020204030204"/>
              </a:rPr>
              <a:t>VMware, Inc. is a subsidiary of Dell Technologies that provides cloud computing and platform virtualization software and services</a:t>
            </a:r>
            <a:endParaRPr lang="en-US" sz="2400" b="0" strike="noStrike" spc="-1">
              <a:latin typeface="Arial" panose="020B0604020202020204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Calibri" panose="020F0502020204030204"/>
              </a:rPr>
              <a:t>Was the first commercially successful company to virtualize the x86 architecture</a:t>
            </a:r>
            <a:endParaRPr lang="en-US" sz="2400" b="0" strike="noStrike" spc="-1">
              <a:latin typeface="Arial" panose="020B0604020202020204"/>
            </a:endParaRPr>
          </a:p>
          <a:p>
            <a:pPr algn="ctr">
              <a:lnSpc>
                <a:spcPct val="90000"/>
              </a:lnSpc>
              <a:spcBef>
                <a:spcPts val="1000"/>
              </a:spcBef>
              <a:tabLst>
                <a:tab pos="0" algn="l"/>
              </a:tabLst>
            </a:pPr>
            <a:endParaRPr lang="en-US" sz="24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35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pic>
        <p:nvPicPr>
          <p:cNvPr id="136" name="Picture 2" descr="Installing VMWare Player&#10;&#10;â&#10;&#10;The installation of VMWare player is very simple.&#10;&#10;â&#10;&#10;Double click the downloaded setup file ..."/>
          <p:cNvPicPr/>
          <p:nvPr/>
        </p:nvPicPr>
        <p:blipFill>
          <a:blip r:embed="rId1"/>
          <a:stretch>
            <a:fillRect/>
          </a:stretch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38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pic>
        <p:nvPicPr>
          <p:cNvPr id="139" name="Picture 2" descr="Downloading Ubuntu&#10;â&#10;&#10;Download the Ubuntu Desktop distribution from&#10;following URL&#10;&#10;http://www.ubuntu.com/download/desktop&#10;...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pic>
        <p:nvPicPr>
          <p:cNvPr id="142" name="Picture 2" descr="Installing Ubuntu on VMWare Player.&#10;â&#10;&#10;Open the VMWare Player.&#10;&#10;â&#10;&#10;Now click the link âCreate New Virtual Machineâ&#10;&#10; 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sp>
        <p:nvSpPr>
          <p:cNvPr id="144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 panose="020F0502020204030204"/>
            </a:endParaRPr>
          </a:p>
        </p:txBody>
      </p:sp>
      <p:pic>
        <p:nvPicPr>
          <p:cNvPr id="145" name="Picture 2" descr="Installing Ubuntu on VMWare Player.&#10;â&#10;&#10;Select option Installer disc image file &amp; click âBrowse...â&#10;&#10; 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1274</Words>
  <Application>WPS Presentation</Application>
  <PresentationFormat>Widescreen</PresentationFormat>
  <Paragraphs>68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21</vt:i4>
      </vt:variant>
    </vt:vector>
  </HeadingPairs>
  <TitlesOfParts>
    <vt:vector size="37" baseType="lpstr">
      <vt:lpstr>Arial</vt:lpstr>
      <vt:lpstr>SimSun</vt:lpstr>
      <vt:lpstr>Wingdings</vt:lpstr>
      <vt:lpstr>Calibri</vt:lpstr>
      <vt:lpstr>Times New Roman</vt:lpstr>
      <vt:lpstr>Symbol</vt:lpstr>
      <vt:lpstr>Arial</vt:lpstr>
      <vt:lpstr>Calibri Light</vt:lpstr>
      <vt:lpstr>Century Schoolbook</vt:lpstr>
      <vt:lpstr>Segoe Print</vt:lpstr>
      <vt:lpstr>Microsoft YaHei</vt:lpstr>
      <vt:lpstr>Arial Unicode MS</vt:lpstr>
      <vt:lpstr>Tahoma</vt:lpstr>
      <vt:lpstr>Office Theme</vt:lpstr>
      <vt:lpstr>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sumaira mustafa</dc:creator>
  <cp:lastModifiedBy>Salman</cp:lastModifiedBy>
  <cp:revision>17</cp:revision>
  <dcterms:created xsi:type="dcterms:W3CDTF">2018-09-01T19:25:00Z</dcterms:created>
  <dcterms:modified xsi:type="dcterms:W3CDTF">2023-01-22T19:44:13Z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21</vt:i4>
  </property>
  <property fmtid="{D5CDD505-2E9C-101B-9397-08002B2CF9AE}" pid="12" name="ICV">
    <vt:lpwstr>827B13E8ABE3422DB2E38DBB35BF7C90</vt:lpwstr>
  </property>
  <property fmtid="{D5CDD505-2E9C-101B-9397-08002B2CF9AE}" pid="13" name="KSOProductBuildVer">
    <vt:lpwstr>1033-11.2.0.11440</vt:lpwstr>
  </property>
</Properties>
</file>